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57" r:id="rId6"/>
    <p:sldId id="262" r:id="rId7"/>
    <p:sldId id="261" r:id="rId8"/>
    <p:sldId id="263" r:id="rId9"/>
  </p:sldIdLst>
  <p:sldSz cx="18288000" cy="10287000"/>
  <p:notesSz cx="6858000" cy="9144000"/>
  <p:embeddedFontLst>
    <p:embeddedFont>
      <p:font typeface="Josefin Sans" pitchFamily="2" charset="77"/>
      <p:regular r:id="rId10"/>
      <p:bold r:id="rId11"/>
    </p:embeddedFont>
    <p:embeddedFont>
      <p:font typeface="Safira March" panose="02000503000000020003"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94612" autoAdjust="0"/>
  </p:normalViewPr>
  <p:slideViewPr>
    <p:cSldViewPr>
      <p:cViewPr varScale="1">
        <p:scale>
          <a:sx n="62" d="100"/>
          <a:sy n="62" d="100"/>
        </p:scale>
        <p:origin x="216" y="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500024" y="2217851"/>
            <a:ext cx="550044" cy="654846"/>
          </a:xfrm>
          <a:custGeom>
            <a:avLst/>
            <a:gdLst/>
            <a:ahLst/>
            <a:cxnLst/>
            <a:rect l="l" t="t" r="r" b="b"/>
            <a:pathLst>
              <a:path w="550044" h="654846">
                <a:moveTo>
                  <a:pt x="0" y="0"/>
                </a:moveTo>
                <a:lnTo>
                  <a:pt x="550044" y="0"/>
                </a:lnTo>
                <a:lnTo>
                  <a:pt x="550044" y="654846"/>
                </a:lnTo>
                <a:lnTo>
                  <a:pt x="0" y="654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31963" y="5599055"/>
            <a:ext cx="17424075" cy="1318409"/>
          </a:xfrm>
          <a:prstGeom prst="rect">
            <a:avLst/>
          </a:prstGeom>
        </p:spPr>
        <p:txBody>
          <a:bodyPr lIns="0" tIns="0" rIns="0" bIns="0" rtlCol="0" anchor="t">
            <a:spAutoFit/>
          </a:bodyPr>
          <a:lstStyle/>
          <a:p>
            <a:pPr algn="ctr">
              <a:lnSpc>
                <a:spcPts val="11518"/>
              </a:lnSpc>
            </a:pPr>
            <a:r>
              <a:rPr lang="en-US" sz="5937">
                <a:solidFill>
                  <a:srgbClr val="4F3022"/>
                </a:solidFill>
                <a:latin typeface="Safira March"/>
                <a:ea typeface="Safira March"/>
                <a:cs typeface="Safira March"/>
                <a:sym typeface="Safira March"/>
              </a:rPr>
              <a:t> PLANS FOR YEAR 2026</a:t>
            </a:r>
          </a:p>
        </p:txBody>
      </p:sp>
      <p:sp>
        <p:nvSpPr>
          <p:cNvPr id="5" name="TextBox 5"/>
          <p:cNvSpPr txBox="1"/>
          <p:nvPr/>
        </p:nvSpPr>
        <p:spPr>
          <a:xfrm>
            <a:off x="1188888" y="4614863"/>
            <a:ext cx="15910223" cy="1047750"/>
          </a:xfrm>
          <a:prstGeom prst="rect">
            <a:avLst/>
          </a:prstGeom>
        </p:spPr>
        <p:txBody>
          <a:bodyPr lIns="0" tIns="0" rIns="0" bIns="0" rtlCol="0" anchor="t">
            <a:spAutoFit/>
          </a:bodyPr>
          <a:lstStyle/>
          <a:p>
            <a:pPr algn="ctr">
              <a:lnSpc>
                <a:spcPts val="8232"/>
              </a:lnSpc>
            </a:pPr>
            <a:r>
              <a:rPr lang="en-US" sz="6860">
                <a:solidFill>
                  <a:srgbClr val="9F4D28"/>
                </a:solidFill>
                <a:latin typeface="Josefin Sans"/>
                <a:ea typeface="Josefin Sans"/>
                <a:cs typeface="Josefin Sans"/>
                <a:sym typeface="Josefin Sans"/>
              </a:rPr>
              <a:t>ADMIN PRESENTATION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6700"/>
            <a:ext cx="18288000" cy="1203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3088067"/>
            <a:ext cx="7518830" cy="5271101"/>
            <a:chOff x="0" y="0"/>
            <a:chExt cx="10025107" cy="7028135"/>
          </a:xfrm>
        </p:grpSpPr>
        <p:pic>
          <p:nvPicPr>
            <p:cNvPr id="4" name="Picture 4"/>
            <p:cNvPicPr>
              <a:picLocks noChangeAspect="1"/>
            </p:cNvPicPr>
            <p:nvPr/>
          </p:nvPicPr>
          <p:blipFill>
            <a:blip r:embed="rId3"/>
            <a:srcRect l="4613" r="4613"/>
            <a:stretch>
              <a:fillRect/>
            </a:stretch>
          </p:blipFill>
          <p:spPr>
            <a:xfrm>
              <a:off x="0" y="0"/>
              <a:ext cx="10025107" cy="7028135"/>
            </a:xfrm>
            <a:prstGeom prst="rect">
              <a:avLst/>
            </a:prstGeom>
          </p:spPr>
        </p:pic>
      </p:grpSp>
      <p:sp>
        <p:nvSpPr>
          <p:cNvPr id="5" name="TextBox 5"/>
          <p:cNvSpPr txBox="1"/>
          <p:nvPr/>
        </p:nvSpPr>
        <p:spPr>
          <a:xfrm>
            <a:off x="8762126" y="3953923"/>
            <a:ext cx="8497174" cy="2000734"/>
          </a:xfrm>
          <a:prstGeom prst="rect">
            <a:avLst/>
          </a:prstGeom>
        </p:spPr>
        <p:txBody>
          <a:bodyPr lIns="0" tIns="0" rIns="0" bIns="0" rtlCol="0" anchor="t">
            <a:spAutoFit/>
          </a:bodyPr>
          <a:lstStyle/>
          <a:p>
            <a:pPr marL="0" lvl="1" indent="0" algn="l">
              <a:lnSpc>
                <a:spcPts val="8247"/>
              </a:lnSpc>
            </a:pPr>
            <a:r>
              <a:rPr lang="en-US" sz="4938" dirty="0">
                <a:solidFill>
                  <a:srgbClr val="4F3022"/>
                </a:solidFill>
                <a:latin typeface="Safira March"/>
                <a:ea typeface="Safira March"/>
                <a:cs typeface="Safira March"/>
                <a:sym typeface="Safira March"/>
              </a:rPr>
              <a:t>On boarding for new members</a:t>
            </a:r>
          </a:p>
        </p:txBody>
      </p:sp>
      <p:sp>
        <p:nvSpPr>
          <p:cNvPr id="6" name="TextBox 6"/>
          <p:cNvSpPr txBox="1"/>
          <p:nvPr/>
        </p:nvSpPr>
        <p:spPr>
          <a:xfrm>
            <a:off x="8762126" y="6630415"/>
            <a:ext cx="7468474" cy="7156383"/>
          </a:xfrm>
          <a:prstGeom prst="rect">
            <a:avLst/>
          </a:prstGeom>
        </p:spPr>
        <p:txBody>
          <a:bodyPr lIns="0" tIns="0" rIns="0" bIns="0" rtlCol="0" anchor="t">
            <a:spAutoFit/>
          </a:bodyPr>
          <a:lstStyle/>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We plan to do on boarding 3 times a year, spring, summer and winter. The onboarding is to officially inaugurate new members into our department and to properly assign them to their  subunits within the media structure.</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We would create onboarding forms for the new intakes to enable us have basic relevant knowledge of their background.</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These forms will be sent to existing members as well to enable us regularize our file update. </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We will continue to source for additional hands via one-on-one approach/awareness, cell fellowships, conversion of volunteers to full membership and from new members connect. </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33" y="32099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427064" y="3320106"/>
            <a:ext cx="7862789" cy="5248230"/>
            <a:chOff x="0" y="0"/>
            <a:chExt cx="10483719" cy="6997640"/>
          </a:xfrm>
        </p:grpSpPr>
        <p:pic>
          <p:nvPicPr>
            <p:cNvPr id="4" name="Picture 4"/>
            <p:cNvPicPr>
              <a:picLocks noChangeAspect="1"/>
            </p:cNvPicPr>
            <p:nvPr/>
          </p:nvPicPr>
          <p:blipFill>
            <a:blip r:embed="rId3"/>
            <a:srcRect l="91" r="91"/>
            <a:stretch>
              <a:fillRect/>
            </a:stretch>
          </p:blipFill>
          <p:spPr>
            <a:xfrm>
              <a:off x="0" y="0"/>
              <a:ext cx="10483719" cy="6997640"/>
            </a:xfrm>
            <a:prstGeom prst="rect">
              <a:avLst/>
            </a:prstGeom>
          </p:spPr>
        </p:pic>
      </p:grpSp>
      <p:sp>
        <p:nvSpPr>
          <p:cNvPr id="5" name="TextBox 5"/>
          <p:cNvSpPr txBox="1"/>
          <p:nvPr/>
        </p:nvSpPr>
        <p:spPr>
          <a:xfrm>
            <a:off x="8567011" y="4552708"/>
            <a:ext cx="8220016" cy="957955"/>
          </a:xfrm>
          <a:prstGeom prst="rect">
            <a:avLst/>
          </a:prstGeom>
        </p:spPr>
        <p:txBody>
          <a:bodyPr wrap="square" lIns="0" tIns="0" rIns="0" bIns="0" rtlCol="0" anchor="t">
            <a:spAutoFit/>
          </a:bodyPr>
          <a:lstStyle/>
          <a:p>
            <a:pPr marL="0" lvl="1" indent="0" algn="l">
              <a:lnSpc>
                <a:spcPts val="8247"/>
              </a:lnSpc>
            </a:pPr>
            <a:r>
              <a:rPr lang="en-US" sz="3200" dirty="0">
                <a:solidFill>
                  <a:srgbClr val="4F3022"/>
                </a:solidFill>
                <a:latin typeface="Safira March"/>
                <a:ea typeface="Safira March"/>
                <a:cs typeface="Safira March"/>
                <a:sym typeface="Safira March"/>
              </a:rPr>
              <a:t> </a:t>
            </a:r>
            <a:r>
              <a:rPr lang="en-US" sz="4400" dirty="0">
                <a:solidFill>
                  <a:srgbClr val="4F3022"/>
                </a:solidFill>
                <a:latin typeface="Safira March"/>
                <a:ea typeface="Safira March"/>
                <a:cs typeface="Safira March"/>
                <a:sym typeface="Safira March"/>
              </a:rPr>
              <a:t>Training</a:t>
            </a:r>
          </a:p>
        </p:txBody>
      </p:sp>
      <p:sp>
        <p:nvSpPr>
          <p:cNvPr id="6" name="TextBox 6"/>
          <p:cNvSpPr txBox="1"/>
          <p:nvPr/>
        </p:nvSpPr>
        <p:spPr>
          <a:xfrm>
            <a:off x="8567010" y="5934696"/>
            <a:ext cx="7468474" cy="1988301"/>
          </a:xfrm>
          <a:prstGeom prst="rect">
            <a:avLst/>
          </a:prstGeom>
        </p:spPr>
        <p:txBody>
          <a:bodyPr lIns="0" tIns="0" rIns="0" bIns="0" rtlCol="0" anchor="t">
            <a:spAutoFit/>
          </a:bodyPr>
          <a:lstStyle/>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The main goal of our training is basically to improve knowledge base and competence. We plan to get some of our veterans to train us and especially the new intakes in-order to bridge the knowledge gap and enhance continuity.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2324320"/>
            <a:ext cx="7417158" cy="5638359"/>
            <a:chOff x="0" y="0"/>
            <a:chExt cx="9889544" cy="7517812"/>
          </a:xfrm>
        </p:grpSpPr>
        <p:pic>
          <p:nvPicPr>
            <p:cNvPr id="4" name="Picture 4"/>
            <p:cNvPicPr>
              <a:picLocks noChangeAspect="1"/>
            </p:cNvPicPr>
            <p:nvPr/>
          </p:nvPicPr>
          <p:blipFill>
            <a:blip r:embed="rId3"/>
            <a:srcRect l="6095" r="6095"/>
            <a:stretch>
              <a:fillRect/>
            </a:stretch>
          </p:blipFill>
          <p:spPr>
            <a:xfrm>
              <a:off x="0" y="0"/>
              <a:ext cx="9889544" cy="7517812"/>
            </a:xfrm>
            <a:prstGeom prst="rect">
              <a:avLst/>
            </a:prstGeom>
          </p:spPr>
        </p:pic>
      </p:grpSp>
      <p:sp>
        <p:nvSpPr>
          <p:cNvPr id="5" name="TextBox 5"/>
          <p:cNvSpPr txBox="1"/>
          <p:nvPr/>
        </p:nvSpPr>
        <p:spPr>
          <a:xfrm>
            <a:off x="8633057" y="3656379"/>
            <a:ext cx="8497174" cy="962509"/>
          </a:xfrm>
          <a:prstGeom prst="rect">
            <a:avLst/>
          </a:prstGeom>
        </p:spPr>
        <p:txBody>
          <a:bodyPr lIns="0" tIns="0" rIns="0" bIns="0" rtlCol="0" anchor="t">
            <a:spAutoFit/>
          </a:bodyPr>
          <a:lstStyle/>
          <a:p>
            <a:pPr marL="0" lvl="1" indent="0" algn="l">
              <a:lnSpc>
                <a:spcPts val="8247"/>
              </a:lnSpc>
            </a:pPr>
            <a:r>
              <a:rPr lang="en-US" sz="4938">
                <a:solidFill>
                  <a:srgbClr val="4F3022"/>
                </a:solidFill>
                <a:latin typeface="Safira March"/>
                <a:ea typeface="Safira March"/>
                <a:cs typeface="Safira March"/>
                <a:sym typeface="Safira March"/>
              </a:rPr>
              <a:t>Media meetings</a:t>
            </a:r>
          </a:p>
        </p:txBody>
      </p:sp>
      <p:sp>
        <p:nvSpPr>
          <p:cNvPr id="6" name="TextBox 6"/>
          <p:cNvSpPr txBox="1"/>
          <p:nvPr/>
        </p:nvSpPr>
        <p:spPr>
          <a:xfrm>
            <a:off x="8633057" y="4877432"/>
            <a:ext cx="7468474" cy="2385846"/>
          </a:xfrm>
          <a:prstGeom prst="rect">
            <a:avLst/>
          </a:prstGeom>
        </p:spPr>
        <p:txBody>
          <a:bodyPr lIns="0" tIns="0" rIns="0" bIns="0" rtlCol="0" anchor="t">
            <a:spAutoFit/>
          </a:bodyPr>
          <a:lstStyle/>
          <a:p>
            <a:pPr algn="l">
              <a:lnSpc>
                <a:spcPts val="3119"/>
              </a:lnSpc>
            </a:pPr>
            <a:r>
              <a:rPr lang="en-US" sz="2599" dirty="0">
                <a:solidFill>
                  <a:srgbClr val="4F3022"/>
                </a:solidFill>
                <a:latin typeface="Josefin Sans"/>
                <a:ea typeface="Josefin Sans"/>
                <a:cs typeface="Josefin Sans"/>
                <a:sym typeface="Josefin Sans"/>
              </a:rPr>
              <a:t>Biweekly via zoom/in person meetings- We plan to continue to convene our routine meetings, but beyond that is to keep track of members attendance, tardiness, punctuality and contributions during meetings</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2862649"/>
            <a:ext cx="8497174" cy="5715352"/>
            <a:chOff x="0" y="0"/>
            <a:chExt cx="11329565" cy="7620469"/>
          </a:xfrm>
        </p:grpSpPr>
        <p:pic>
          <p:nvPicPr>
            <p:cNvPr id="4" name="Picture 4"/>
            <p:cNvPicPr>
              <a:picLocks noChangeAspect="1"/>
            </p:cNvPicPr>
            <p:nvPr/>
          </p:nvPicPr>
          <p:blipFill>
            <a:blip r:embed="rId3"/>
            <a:srcRect l="380" r="380"/>
            <a:stretch>
              <a:fillRect/>
            </a:stretch>
          </p:blipFill>
          <p:spPr>
            <a:xfrm>
              <a:off x="0" y="0"/>
              <a:ext cx="11329565" cy="7620469"/>
            </a:xfrm>
            <a:prstGeom prst="rect">
              <a:avLst/>
            </a:prstGeom>
          </p:spPr>
        </p:pic>
      </p:grpSp>
      <p:sp>
        <p:nvSpPr>
          <p:cNvPr id="5" name="TextBox 5"/>
          <p:cNvSpPr txBox="1"/>
          <p:nvPr/>
        </p:nvSpPr>
        <p:spPr>
          <a:xfrm>
            <a:off x="9790826" y="3545748"/>
            <a:ext cx="7468474" cy="1256284"/>
          </a:xfrm>
          <a:prstGeom prst="rect">
            <a:avLst/>
          </a:prstGeom>
        </p:spPr>
        <p:txBody>
          <a:bodyPr lIns="0" tIns="0" rIns="0" bIns="0" rtlCol="0" anchor="t">
            <a:spAutoFit/>
          </a:bodyPr>
          <a:lstStyle/>
          <a:p>
            <a:pPr marL="0" lvl="1" indent="0" algn="l">
              <a:lnSpc>
                <a:spcPts val="10687"/>
              </a:lnSpc>
            </a:pPr>
            <a:r>
              <a:rPr lang="en-US" sz="6399">
                <a:solidFill>
                  <a:srgbClr val="4F3022"/>
                </a:solidFill>
                <a:latin typeface="Safira March"/>
                <a:ea typeface="Safira March"/>
                <a:cs typeface="Safira March"/>
                <a:sym typeface="Safira March"/>
              </a:rPr>
              <a:t>Retreat</a:t>
            </a:r>
          </a:p>
        </p:txBody>
      </p:sp>
      <p:sp>
        <p:nvSpPr>
          <p:cNvPr id="6" name="TextBox 6"/>
          <p:cNvSpPr txBox="1"/>
          <p:nvPr/>
        </p:nvSpPr>
        <p:spPr>
          <a:xfrm>
            <a:off x="9742109" y="5133975"/>
            <a:ext cx="7565908" cy="3578480"/>
          </a:xfrm>
          <a:prstGeom prst="rect">
            <a:avLst/>
          </a:prstGeom>
        </p:spPr>
        <p:txBody>
          <a:bodyPr lIns="0" tIns="0" rIns="0" bIns="0" rtlCol="0" anchor="t">
            <a:spAutoFit/>
          </a:bodyPr>
          <a:lstStyle/>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The retreat will be focused on revival, and it will be done possibly twice a year. The format of the retreat will be based on prayer meeting and Bible study with the senior pastor. It will be held in the first quarter and the last quarter of the year. </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a:p>
            <a:pPr marL="0" lvl="0" indent="0" algn="l">
              <a:lnSpc>
                <a:spcPts val="3119"/>
              </a:lnSpc>
              <a:spcBef>
                <a:spcPct val="0"/>
              </a:spcBef>
            </a:pPr>
            <a:r>
              <a:rPr lang="en-US" sz="2599" dirty="0">
                <a:solidFill>
                  <a:srgbClr val="4F3022"/>
                </a:solidFill>
                <a:latin typeface="Josefin Sans"/>
                <a:ea typeface="Josefin Sans"/>
                <a:cs typeface="Josefin Sans"/>
                <a:sym typeface="Josefin Sans"/>
              </a:rPr>
              <a:t>Other forms of prayer engagement/bible study may be arranged as needed, following availability and confirmation of the Media Pastor.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909829" y="3152713"/>
            <a:ext cx="8234171" cy="5192491"/>
            <a:chOff x="0" y="0"/>
            <a:chExt cx="10978894" cy="6923321"/>
          </a:xfrm>
        </p:grpSpPr>
        <p:pic>
          <p:nvPicPr>
            <p:cNvPr id="4" name="Picture 4"/>
            <p:cNvPicPr>
              <a:picLocks noChangeAspect="1"/>
            </p:cNvPicPr>
            <p:nvPr/>
          </p:nvPicPr>
          <p:blipFill>
            <a:blip r:embed="rId3"/>
            <a:srcRect t="2704" b="2704"/>
            <a:stretch>
              <a:fillRect/>
            </a:stretch>
          </p:blipFill>
          <p:spPr>
            <a:xfrm>
              <a:off x="0" y="0"/>
              <a:ext cx="10978894" cy="6923321"/>
            </a:xfrm>
            <a:prstGeom prst="rect">
              <a:avLst/>
            </a:prstGeom>
          </p:spPr>
        </p:pic>
      </p:grpSp>
      <p:sp>
        <p:nvSpPr>
          <p:cNvPr id="5" name="TextBox 5"/>
          <p:cNvSpPr txBox="1"/>
          <p:nvPr/>
        </p:nvSpPr>
        <p:spPr>
          <a:xfrm>
            <a:off x="9450596" y="5739434"/>
            <a:ext cx="7468474" cy="1193212"/>
          </a:xfrm>
          <a:prstGeom prst="rect">
            <a:avLst/>
          </a:prstGeom>
        </p:spPr>
        <p:txBody>
          <a:bodyPr lIns="0" tIns="0" rIns="0" bIns="0" rtlCol="0" anchor="t">
            <a:spAutoFit/>
          </a:bodyPr>
          <a:lstStyle/>
          <a:p>
            <a:pPr algn="l">
              <a:lnSpc>
                <a:spcPts val="3119"/>
              </a:lnSpc>
            </a:pPr>
            <a:r>
              <a:rPr lang="en-US" sz="2599" dirty="0">
                <a:solidFill>
                  <a:srgbClr val="4F3022"/>
                </a:solidFill>
                <a:latin typeface="Josefin Sans"/>
                <a:ea typeface="Josefin Sans"/>
                <a:cs typeface="Josefin Sans"/>
                <a:sym typeface="Josefin Sans"/>
              </a:rPr>
              <a:t>All welfare needs, both spiritual and physical will be channeled through our department to the media pastor’s desk for possible intervention.</a:t>
            </a:r>
          </a:p>
        </p:txBody>
      </p:sp>
      <p:sp>
        <p:nvSpPr>
          <p:cNvPr id="6" name="TextBox 6"/>
          <p:cNvSpPr txBox="1"/>
          <p:nvPr/>
        </p:nvSpPr>
        <p:spPr>
          <a:xfrm>
            <a:off x="9276476" y="4552708"/>
            <a:ext cx="8497174" cy="962509"/>
          </a:xfrm>
          <a:prstGeom prst="rect">
            <a:avLst/>
          </a:prstGeom>
        </p:spPr>
        <p:txBody>
          <a:bodyPr lIns="0" tIns="0" rIns="0" bIns="0" rtlCol="0" anchor="t">
            <a:spAutoFit/>
          </a:bodyPr>
          <a:lstStyle/>
          <a:p>
            <a:pPr marL="0" lvl="1" indent="0" algn="l">
              <a:lnSpc>
                <a:spcPts val="8247"/>
              </a:lnSpc>
            </a:pPr>
            <a:r>
              <a:rPr lang="en-US" sz="4938">
                <a:solidFill>
                  <a:srgbClr val="4F3022"/>
                </a:solidFill>
                <a:latin typeface="Safira March"/>
                <a:ea typeface="Safira March"/>
                <a:cs typeface="Safira March"/>
                <a:sym typeface="Safira March"/>
              </a:rPr>
              <a:t>Welfare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grpSp>
        <p:nvGrpSpPr>
          <p:cNvPr id="3" name="Group 3"/>
          <p:cNvGrpSpPr/>
          <p:nvPr/>
        </p:nvGrpSpPr>
        <p:grpSpPr>
          <a:xfrm>
            <a:off x="872695" y="2454363"/>
            <a:ext cx="8271305" cy="5378273"/>
            <a:chOff x="0" y="0"/>
            <a:chExt cx="11028407" cy="7171031"/>
          </a:xfrm>
        </p:grpSpPr>
        <p:pic>
          <p:nvPicPr>
            <p:cNvPr id="4" name="Picture 4"/>
            <p:cNvPicPr>
              <a:picLocks noChangeAspect="1"/>
            </p:cNvPicPr>
            <p:nvPr/>
          </p:nvPicPr>
          <p:blipFill>
            <a:blip r:embed="rId3"/>
            <a:srcRect t="1202" b="1202"/>
            <a:stretch>
              <a:fillRect/>
            </a:stretch>
          </p:blipFill>
          <p:spPr>
            <a:xfrm>
              <a:off x="0" y="0"/>
              <a:ext cx="11028407" cy="7171031"/>
            </a:xfrm>
            <a:prstGeom prst="rect">
              <a:avLst/>
            </a:prstGeom>
          </p:spPr>
        </p:pic>
      </p:grpSp>
      <p:sp>
        <p:nvSpPr>
          <p:cNvPr id="5" name="TextBox 5"/>
          <p:cNvSpPr txBox="1"/>
          <p:nvPr/>
        </p:nvSpPr>
        <p:spPr>
          <a:xfrm>
            <a:off x="9538164" y="2926466"/>
            <a:ext cx="8497174" cy="2000734"/>
          </a:xfrm>
          <a:prstGeom prst="rect">
            <a:avLst/>
          </a:prstGeom>
        </p:spPr>
        <p:txBody>
          <a:bodyPr lIns="0" tIns="0" rIns="0" bIns="0" rtlCol="0" anchor="t">
            <a:spAutoFit/>
          </a:bodyPr>
          <a:lstStyle/>
          <a:p>
            <a:pPr marL="0" lvl="1" indent="0" algn="l">
              <a:lnSpc>
                <a:spcPts val="8247"/>
              </a:lnSpc>
            </a:pPr>
            <a:r>
              <a:rPr lang="en-US" sz="4938" dirty="0">
                <a:solidFill>
                  <a:srgbClr val="4F3022"/>
                </a:solidFill>
                <a:latin typeface="Safira March"/>
                <a:ea typeface="Safira March"/>
                <a:cs typeface="Safira March"/>
                <a:sym typeface="Safira March"/>
              </a:rPr>
              <a:t>Summer hang out</a:t>
            </a:r>
          </a:p>
        </p:txBody>
      </p:sp>
      <p:sp>
        <p:nvSpPr>
          <p:cNvPr id="6" name="TextBox 6"/>
          <p:cNvSpPr txBox="1"/>
          <p:nvPr/>
        </p:nvSpPr>
        <p:spPr>
          <a:xfrm>
            <a:off x="9538164" y="5133975"/>
            <a:ext cx="7468474" cy="1193212"/>
          </a:xfrm>
          <a:prstGeom prst="rect">
            <a:avLst/>
          </a:prstGeom>
        </p:spPr>
        <p:txBody>
          <a:bodyPr lIns="0" tIns="0" rIns="0" bIns="0" rtlCol="0" anchor="t">
            <a:spAutoFit/>
          </a:bodyPr>
          <a:lstStyle/>
          <a:p>
            <a:pPr algn="l">
              <a:lnSpc>
                <a:spcPts val="3119"/>
              </a:lnSpc>
            </a:pPr>
            <a:r>
              <a:rPr lang="en-US" sz="2599" dirty="0">
                <a:solidFill>
                  <a:srgbClr val="4F3022"/>
                </a:solidFill>
                <a:latin typeface="Josefin Sans"/>
                <a:ea typeface="Josefin Sans"/>
                <a:cs typeface="Josefin Sans"/>
                <a:sym typeface="Josefin Sans"/>
              </a:rPr>
              <a:t>We plan to implement summer hangouts for all members to further enhance oneness of purpose. </a:t>
            </a:r>
          </a:p>
          <a:p>
            <a:pPr marL="0" lvl="0" indent="0" algn="l">
              <a:lnSpc>
                <a:spcPts val="3119"/>
              </a:lnSpc>
              <a:spcBef>
                <a:spcPct val="0"/>
              </a:spcBef>
            </a:pPr>
            <a:endParaRPr lang="en-US" sz="2599" dirty="0">
              <a:solidFill>
                <a:srgbClr val="4F3022"/>
              </a:solidFill>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dirty="0"/>
          </a:p>
        </p:txBody>
      </p:sp>
      <p:sp>
        <p:nvSpPr>
          <p:cNvPr id="3" name="Freeform 3"/>
          <p:cNvSpPr/>
          <p:nvPr/>
        </p:nvSpPr>
        <p:spPr>
          <a:xfrm>
            <a:off x="2500024" y="2830294"/>
            <a:ext cx="550044" cy="654846"/>
          </a:xfrm>
          <a:custGeom>
            <a:avLst/>
            <a:gdLst/>
            <a:ahLst/>
            <a:cxnLst/>
            <a:rect l="l" t="t" r="r" b="b"/>
            <a:pathLst>
              <a:path w="550044" h="654846">
                <a:moveTo>
                  <a:pt x="0" y="0"/>
                </a:moveTo>
                <a:lnTo>
                  <a:pt x="550044" y="0"/>
                </a:lnTo>
                <a:lnTo>
                  <a:pt x="550044" y="654846"/>
                </a:lnTo>
                <a:lnTo>
                  <a:pt x="0" y="654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5241389"/>
            <a:ext cx="16230600" cy="1571625"/>
          </a:xfrm>
          <a:prstGeom prst="rect">
            <a:avLst/>
          </a:prstGeom>
        </p:spPr>
        <p:txBody>
          <a:bodyPr lIns="0" tIns="0" rIns="0" bIns="0" rtlCol="0" anchor="t">
            <a:spAutoFit/>
          </a:bodyPr>
          <a:lstStyle/>
          <a:p>
            <a:pPr algn="ctr">
              <a:lnSpc>
                <a:spcPts val="12480"/>
              </a:lnSpc>
            </a:pPr>
            <a:r>
              <a:rPr lang="en-US" sz="10400" dirty="0">
                <a:solidFill>
                  <a:srgbClr val="4F3022"/>
                </a:solidFill>
                <a:latin typeface="Safira March"/>
                <a:ea typeface="Safira March"/>
                <a:cs typeface="Safira March"/>
                <a:sym typeface="Safira March"/>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323</Words>
  <Application>Microsoft Macintosh PowerPoint</Application>
  <PresentationFormat>Custom</PresentationFormat>
  <Paragraphs>23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Josefin Sans</vt:lpstr>
      <vt:lpstr>Calibri</vt:lpstr>
      <vt:lpstr>Safira March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Beige Modern Minimal Food Marketing Proposal Presentation</dc:title>
  <cp:lastModifiedBy>david olaremi</cp:lastModifiedBy>
  <cp:revision>2</cp:revision>
  <dcterms:created xsi:type="dcterms:W3CDTF">2006-08-16T00:00:00Z</dcterms:created>
  <dcterms:modified xsi:type="dcterms:W3CDTF">2025-11-12T20:26:50Z</dcterms:modified>
  <dc:identifier>DAGks9B6kqA</dc:identifier>
</cp:coreProperties>
</file>